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97" autoAdjust="0"/>
    <p:restoredTop sz="94667" autoAdjust="0"/>
  </p:normalViewPr>
  <p:slideViewPr>
    <p:cSldViewPr snapToGrid="0">
      <p:cViewPr>
        <p:scale>
          <a:sx n="100" d="100"/>
          <a:sy n="100" d="100"/>
        </p:scale>
        <p:origin x="-330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de-DE" dirty="0"/>
              <a:t>Geplante</a:t>
            </a:r>
            <a:r>
              <a:rPr lang="de-DE" baseline="0" dirty="0"/>
              <a:t> Entwicklung</a:t>
            </a:r>
            <a:endParaRPr lang="de-DE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Tabelle1!$B$1</c:f>
              <c:strCache>
                <c:ptCount val="1"/>
                <c:pt idx="0">
                  <c:v>Haselnus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Januar</c:v>
                </c:pt>
                <c:pt idx="1">
                  <c:v>Februar</c:v>
                </c:pt>
                <c:pt idx="2">
                  <c:v>März</c:v>
                </c:pt>
                <c:pt idx="3">
                  <c:v>April</c:v>
                </c:pt>
              </c:strCache>
            </c:strRef>
          </c:cat>
          <c:val>
            <c:numRef>
              <c:f>Tabelle1!$B$2:$B$5</c:f>
              <c:numCache>
                <c:formatCode>General</c:formatCode>
                <c:ptCount val="4"/>
                <c:pt idx="0">
                  <c:v>10000</c:v>
                </c:pt>
                <c:pt idx="1">
                  <c:v>11250</c:v>
                </c:pt>
                <c:pt idx="2">
                  <c:v>12000</c:v>
                </c:pt>
                <c:pt idx="3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F2-47B1-9B4C-F87F9A360EBC}"/>
            </c:ext>
          </c:extLst>
        </c:ser>
        <c:ser>
          <c:idx val="1"/>
          <c:order val="1"/>
          <c:tx>
            <c:strRef>
              <c:f>Tabelle1!$C$1</c:f>
              <c:strCache>
                <c:ptCount val="1"/>
                <c:pt idx="0">
                  <c:v>Zart-Bitter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Januar</c:v>
                </c:pt>
                <c:pt idx="1">
                  <c:v>Februar</c:v>
                </c:pt>
                <c:pt idx="2">
                  <c:v>März</c:v>
                </c:pt>
                <c:pt idx="3">
                  <c:v>April</c:v>
                </c:pt>
              </c:strCache>
            </c:strRef>
          </c:cat>
          <c:val>
            <c:numRef>
              <c:f>Tabelle1!$C$2:$C$5</c:f>
              <c:numCache>
                <c:formatCode>General</c:formatCode>
                <c:ptCount val="4"/>
                <c:pt idx="0">
                  <c:v>12000</c:v>
                </c:pt>
                <c:pt idx="1">
                  <c:v>13000</c:v>
                </c:pt>
                <c:pt idx="2">
                  <c:v>13500</c:v>
                </c:pt>
                <c:pt idx="3">
                  <c:v>17500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DF2-47B1-9B4C-F87F9A360EBC}"/>
            </c:ext>
          </c:extLst>
        </c:ser>
        <c:ser>
          <c:idx val="2"/>
          <c:order val="2"/>
          <c:tx>
            <c:strRef>
              <c:f>Tabelle1!$D$1</c:f>
              <c:strCache>
                <c:ptCount val="1"/>
                <c:pt idx="0">
                  <c:v>Weiße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cat>
            <c:strRef>
              <c:f>Tabelle1!$A$2:$A$5</c:f>
              <c:strCache>
                <c:ptCount val="4"/>
                <c:pt idx="0">
                  <c:v>Januar</c:v>
                </c:pt>
                <c:pt idx="1">
                  <c:v>Februar</c:v>
                </c:pt>
                <c:pt idx="2">
                  <c:v>März</c:v>
                </c:pt>
                <c:pt idx="3">
                  <c:v>April</c:v>
                </c:pt>
              </c:strCache>
            </c:strRef>
          </c:cat>
          <c:val>
            <c:numRef>
              <c:f>Tabelle1!$D$2:$D$5</c:f>
              <c:numCache>
                <c:formatCode>General</c:formatCode>
                <c:ptCount val="4"/>
                <c:pt idx="0">
                  <c:v>8000</c:v>
                </c:pt>
                <c:pt idx="1">
                  <c:v>10000</c:v>
                </c:pt>
                <c:pt idx="2">
                  <c:v>12000</c:v>
                </c:pt>
                <c:pt idx="3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DF2-47B1-9B4C-F87F9A360EB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55500464"/>
        <c:axId val="255501424"/>
        <c:axId val="0"/>
      </c:bar3DChart>
      <c:catAx>
        <c:axId val="255500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55501424"/>
        <c:crosses val="autoZero"/>
        <c:auto val="1"/>
        <c:lblAlgn val="ctr"/>
        <c:lblOffset val="100"/>
        <c:noMultiLvlLbl val="0"/>
      </c:catAx>
      <c:valAx>
        <c:axId val="2555014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255500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Tabelle1!$B$1</c:f>
              <c:strCache>
                <c:ptCount val="1"/>
                <c:pt idx="0">
                  <c:v>Verkauf April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4-CDA9-4DB4-8542-95A3AC7BE39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CDA9-4DB4-8542-95A3AC7BE39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6-CDA9-4DB4-8542-95A3AC7BE391}"/>
              </c:ext>
            </c:extLst>
          </c:dPt>
          <c:dLbls>
            <c:dLbl>
              <c:idx val="0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DA9-4DB4-8542-95A3AC7BE391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CDA9-4DB4-8542-95A3AC7BE391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CDA9-4DB4-8542-95A3AC7BE39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e-DE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Tabelle1!$A$2:$A$4</c:f>
              <c:strCache>
                <c:ptCount val="3"/>
                <c:pt idx="0">
                  <c:v>Haselnuss</c:v>
                </c:pt>
                <c:pt idx="1">
                  <c:v>Zart-Bitter</c:v>
                </c:pt>
                <c:pt idx="2">
                  <c:v>Weiss</c:v>
                </c:pt>
              </c:strCache>
            </c:strRef>
          </c:cat>
          <c:val>
            <c:numRef>
              <c:f>Tabelle1!$B$2:$B$4</c:f>
              <c:numCache>
                <c:formatCode>General</c:formatCode>
                <c:ptCount val="3"/>
                <c:pt idx="0">
                  <c:v>15000</c:v>
                </c:pt>
                <c:pt idx="1">
                  <c:v>17500</c:v>
                </c:pt>
                <c:pt idx="2">
                  <c:v>15000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DA9-4DB4-8542-95A3AC7BE39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21816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63277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und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257423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Zitat mit Beschrift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85035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8274371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nskarte für 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6862929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hr oder Fals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de-DE"/>
              <a:t>Mastertextformat bearbeiten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0126419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9930264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608171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6884347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4839428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460636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334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538964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9157451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5765332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8040968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" name="hammer.wav"/>
          </p:stSnd>
        </p:sndAc>
      </p:transition>
    </mc:Choice>
    <mc:Fallback>
      <p:transition spd="slow">
        <p:fade/>
        <p:sndAc>
          <p:stSnd>
            <p:snd r:embed="rId1" name="hammer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microsoft.com/office/2007/relationships/hdphoto" Target="../media/hdphoto1.wdp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audio" Target="../media/audio1.wav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7608266-B8A5-46E6-911B-8E79FE1DC3C2}" type="datetimeFigureOut">
              <a:rPr lang="de-DE" smtClean="0"/>
              <a:t>18.06.2025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D3F98F0-0B10-4AAE-BBBD-EC94A084BC2A}" type="slidenum">
              <a:rPr lang="de-DE" smtClean="0"/>
              <a:t>‹Nr.›</a:t>
            </a:fld>
            <a:endParaRPr lang="de-DE"/>
          </a:p>
        </p:txBody>
      </p:sp>
      <p:pic>
        <p:nvPicPr>
          <p:cNvPr id="1026" name="Picture 2" descr="Chocolate typography handwritten calligraphy logo design On white ...">
            <a:extLst>
              <a:ext uri="{FF2B5EF4-FFF2-40B4-BE49-F238E27FC236}">
                <a16:creationId xmlns:a16="http://schemas.microsoft.com/office/drawing/2014/main" id="{DC706A1F-08FD-5D69-C585-1F9D8E49A2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0">
            <a:extLst>
              <a:ext uri="{BEBA8EAE-BF5A-486C-A8C5-ECC9F3942E4B}">
                <a14:imgProps xmlns:a14="http://schemas.microsoft.com/office/drawing/2010/main">
                  <a14:imgLayer r:embed="rId21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5341" y="0"/>
            <a:ext cx="2706970" cy="24071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78774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19" name="hammer.wav"/>
          </p:stSnd>
        </p:sndAc>
      </p:transition>
    </mc:Choice>
    <mc:Fallback>
      <p:transition spd="slow">
        <p:fade/>
        <p:sndAc>
          <p:stSnd>
            <p:snd r:embed="rId19" name="hammer.wav"/>
          </p:stSnd>
        </p:sndAc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6" Type="http://schemas.openxmlformats.org/officeDocument/2006/relationships/slide" Target="slide6.xml"/><Relationship Id="rId5" Type="http://schemas.openxmlformats.org/officeDocument/2006/relationships/slide" Target="slide5.xml"/><Relationship Id="rId4" Type="http://schemas.openxmlformats.org/officeDocument/2006/relationships/slide" Target="slide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C34301-811E-EF50-C3FF-24C958DDCB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Entwicklung einer kalorienarmen Schokolade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E688426D-E8B2-662C-8D66-7BA290DA97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47415544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7ABDE3-DE7A-938E-756D-29983DED3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Inhaltsverzeichnis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CA9BF81-2309-6816-1E37-633D8AA010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>
                <a:solidFill>
                  <a:schemeClr val="tx1"/>
                </a:solidFill>
                <a:hlinkClick r:id="rId3" action="ppaction://hlinksldjump"/>
              </a:rPr>
              <a:t>Marktsituation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  <a:hlinkClick r:id="rId4" action="ppaction://hlinksldjump"/>
              </a:rPr>
              <a:t>Aufbau eines Expertenteams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  <a:hlinkClick r:id="rId5" action="ppaction://hlinksldjump"/>
              </a:rPr>
              <a:t>Festlegung der Rahmenbedingungen</a:t>
            </a:r>
            <a:endParaRPr lang="de-DE" dirty="0">
              <a:solidFill>
                <a:schemeClr val="tx1"/>
              </a:solidFill>
            </a:endParaRPr>
          </a:p>
          <a:p>
            <a:r>
              <a:rPr lang="de-DE" dirty="0">
                <a:solidFill>
                  <a:schemeClr val="tx1"/>
                </a:solidFill>
                <a:hlinkClick r:id="rId6" action="ppaction://hlinksldjump"/>
              </a:rPr>
              <a:t>Nächste Schritte</a:t>
            </a:r>
            <a:endParaRPr lang="de-D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111833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DBF25F8-1022-D82D-883D-FC6832D66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Marktsituation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66AECEB-4270-9D95-47BE-FF342816DA0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Expandierender Süßwarenmarkt</a:t>
            </a:r>
          </a:p>
          <a:p>
            <a:r>
              <a:rPr lang="de-DE" dirty="0"/>
              <a:t>Bedürfnis der Käufer nach „Genuss ohne Reue“</a:t>
            </a:r>
          </a:p>
          <a:p>
            <a:r>
              <a:rPr lang="de-DE" dirty="0"/>
              <a:t>Steigender Absatz bei „Light“-Produkten</a:t>
            </a:r>
          </a:p>
        </p:txBody>
      </p:sp>
    </p:spTree>
    <p:extLst>
      <p:ext uri="{BB962C8B-B14F-4D97-AF65-F5344CB8AC3E}">
        <p14:creationId xmlns:p14="http://schemas.microsoft.com/office/powerpoint/2010/main" val="2917246110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F21D645-2A01-E9B0-0CC1-4D7D78E197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Aufbau eines Expertenteams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04F6EFF-3B1C-BA69-0464-D66CD9FA33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Ernährungswissenschaftler</a:t>
            </a:r>
          </a:p>
          <a:p>
            <a:r>
              <a:rPr lang="de-DE" dirty="0"/>
              <a:t>Lebensmittelchemiker</a:t>
            </a:r>
          </a:p>
          <a:p>
            <a:r>
              <a:rPr lang="de-DE" dirty="0"/>
              <a:t>Marketingexperten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C9D4B80-96BD-EF21-83D9-56DEECF490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529043"/>
            <a:ext cx="4711822" cy="4711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71547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795A4A8-ED35-B1AB-AD52-5281715646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Festlegen der Rahmenbedingungen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566361E-E5D9-3926-98C9-88155F460B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Zeitpläne</a:t>
            </a:r>
          </a:p>
          <a:p>
            <a:r>
              <a:rPr lang="de-DE" dirty="0"/>
              <a:t>Entwicklungsbeginn / -dauer</a:t>
            </a:r>
          </a:p>
          <a:p>
            <a:r>
              <a:rPr lang="de-DE" dirty="0"/>
              <a:t>Testphase</a:t>
            </a:r>
          </a:p>
          <a:p>
            <a:r>
              <a:rPr lang="de-DE" dirty="0"/>
              <a:t>Finanzrahmen</a:t>
            </a:r>
          </a:p>
          <a:p>
            <a:r>
              <a:rPr lang="de-DE" dirty="0"/>
              <a:t>Entwicklungskosten</a:t>
            </a:r>
          </a:p>
          <a:p>
            <a:r>
              <a:rPr lang="de-DE" dirty="0"/>
              <a:t>Produktionskosten</a:t>
            </a:r>
          </a:p>
        </p:txBody>
      </p:sp>
    </p:spTree>
    <p:extLst>
      <p:ext uri="{BB962C8B-B14F-4D97-AF65-F5344CB8AC3E}">
        <p14:creationId xmlns:p14="http://schemas.microsoft.com/office/powerpoint/2010/main" val="254272355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66CA272-63E9-F9ED-DAA7-BBD5E53AE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Nächste Schritte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6728AE6-0E1F-6EE3-6730-BDFF23609F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Neue Produktionsanlagen</a:t>
            </a:r>
          </a:p>
          <a:p>
            <a:r>
              <a:rPr lang="de-DE" dirty="0"/>
              <a:t>Erweiterung der Entwicklungsabteilung</a:t>
            </a:r>
          </a:p>
        </p:txBody>
      </p:sp>
    </p:spTree>
    <p:extLst>
      <p:ext uri="{BB962C8B-B14F-4D97-AF65-F5344CB8AC3E}">
        <p14:creationId xmlns:p14="http://schemas.microsoft.com/office/powerpoint/2010/main" val="1952095089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C8CC8B-4D0C-C143-3230-9D4170FFF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Planung bei  den Verkäufen</a:t>
            </a:r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23312B44-3EED-8726-D89A-2DD114617B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23892446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379351036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9B76A-137E-C304-B422-5E78C39C71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graphicFrame>
        <p:nvGraphicFramePr>
          <p:cNvPr id="6" name="Inhaltsplatzhalter 5">
            <a:extLst>
              <a:ext uri="{FF2B5EF4-FFF2-40B4-BE49-F238E27FC236}">
                <a16:creationId xmlns:a16="http://schemas.microsoft.com/office/drawing/2014/main" id="{428FEBA5-D1C9-D8F8-EBB2-03082B01864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1650105"/>
              </p:ext>
            </p:extLst>
          </p:nvPr>
        </p:nvGraphicFramePr>
        <p:xfrm>
          <a:off x="684213" y="685800"/>
          <a:ext cx="8534400" cy="36147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346844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BB6890F-5142-C8D3-2774-C9DE3D1BF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2D92C69-013C-2B03-506F-F9DEB74D6D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054097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  <p:sndAc>
          <p:stSnd>
            <p:snd r:embed="rId2" name="hammer.wav"/>
          </p:stSnd>
        </p:sndAc>
      </p:transition>
    </mc:Choice>
    <mc:Fallback>
      <p:transition spd="slow">
        <p:fade/>
        <p:sndAc>
          <p:stSnd>
            <p:snd r:embed="rId2" name="hammer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Segment</Template>
  <TotalTime>0</TotalTime>
  <Words>75</Words>
  <Application>Microsoft Office PowerPoint</Application>
  <PresentationFormat>Breitbild</PresentationFormat>
  <Paragraphs>30</Paragraphs>
  <Slides>9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2" baseType="lpstr">
      <vt:lpstr>Century Gothic</vt:lpstr>
      <vt:lpstr>Wingdings 3</vt:lpstr>
      <vt:lpstr>Segment</vt:lpstr>
      <vt:lpstr>Entwicklung einer kalorienarmen Schokolade</vt:lpstr>
      <vt:lpstr>Inhaltsverzeichnis</vt:lpstr>
      <vt:lpstr>Marktsituation</vt:lpstr>
      <vt:lpstr>Aufbau eines Expertenteams</vt:lpstr>
      <vt:lpstr>Festlegen der Rahmenbedingungen</vt:lpstr>
      <vt:lpstr>Nächste Schritte</vt:lpstr>
      <vt:lpstr>Planung bei  den Verkäufen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Juergen Hille</dc:creator>
  <cp:lastModifiedBy>Juergen Hille</cp:lastModifiedBy>
  <cp:revision>5</cp:revision>
  <dcterms:created xsi:type="dcterms:W3CDTF">2025-06-18T06:07:37Z</dcterms:created>
  <dcterms:modified xsi:type="dcterms:W3CDTF">2025-06-18T11:55:45Z</dcterms:modified>
</cp:coreProperties>
</file>